
<file path=[Content_Types].xml><?xml version="1.0" encoding="utf-8"?>
<Types xmlns="http://schemas.openxmlformats.org/package/2006/content-types"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8" r:id="rId5"/>
    <p:sldId id="293" r:id="rId6"/>
    <p:sldId id="294" r:id="rId7"/>
    <p:sldId id="297" r:id="rId8"/>
    <p:sldId id="289" r:id="rId9"/>
    <p:sldId id="290" r:id="rId10"/>
    <p:sldId id="291" r:id="rId11"/>
    <p:sldId id="295" r:id="rId12"/>
    <p:sldId id="292" r:id="rId13"/>
    <p:sldId id="296" r:id="rId14"/>
    <p:sldId id="299" r:id="rId15"/>
    <p:sldId id="304" r:id="rId16"/>
    <p:sldId id="301" r:id="rId17"/>
    <p:sldId id="305" r:id="rId18"/>
    <p:sldId id="302" r:id="rId19"/>
    <p:sldId id="306" r:id="rId20"/>
    <p:sldId id="303" r:id="rId21"/>
    <p:sldId id="300" r:id="rId22"/>
  </p:sldIdLst>
  <p:sldSz cx="12192000" cy="6858000"/>
  <p:notesSz cx="6819900" cy="99187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eter" initials="V" lastIdx="1" clrIdx="0">
    <p:extLst>
      <p:ext uri="{19B8F6BF-5375-455C-9EA6-DF929625EA0E}">
        <p15:presenceInfo xmlns:p15="http://schemas.microsoft.com/office/powerpoint/2012/main" userId="Voe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6FCF1E-0680-42C0-AE3F-EBB415E6A5F7}" v="2" dt="2020-07-23T14:56:47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29" autoAdjust="0"/>
    <p:restoredTop sz="94660"/>
  </p:normalViewPr>
  <p:slideViewPr>
    <p:cSldViewPr snapToGrid="0">
      <p:cViewPr varScale="1">
        <p:scale>
          <a:sx n="92" d="100"/>
          <a:sy n="92" d="100"/>
        </p:scale>
        <p:origin x="17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C1F9-D598-4676-ACE6-DC3C1BCBE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DE0D2-40B5-418E-B404-B07CCC1D0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ABC2A-00F1-40C9-B411-248383A55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BBB18-0AED-4478-9D39-C21D37A3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9ED5D-7744-4320-8F07-3FD43EA8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581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97BB7-08FD-48DB-925A-A23E9F59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7AA3C-6163-459F-91CA-2748B53FD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9ADA8-CD20-4533-BE2A-82B29231D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86B3C-C071-43FC-BD0F-3CD682BE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B81BF-B8E6-4B7F-879F-33E04036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18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F2D8FB-2332-4287-891A-34406D1E0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43BEB-89ED-4DD7-833D-A22EEE2AC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BF444-90CF-4359-8ABE-21A27D4AE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399E7-626F-4AA3-878C-472D962A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0E177-A8FC-472A-9B99-519F4C9B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54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AFB0B-9060-4CB6-8514-6A0E0BA0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5BCAB-3A0E-4104-A0EA-1F31E204A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5BE9D-BDEC-4B5C-B308-2C2C3B82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70A7A-1DFA-4753-B140-3A57A4211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8D63B-8A58-4A99-91A0-B42B34E4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71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2FE0-1720-498C-ADCA-1C5CDF92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B9653-A577-4452-AC63-4BECD90FD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A6A0E-80D7-48CE-A0FA-7A0F3FF9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70179-DD79-4201-8D13-08F826FB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C8443-0B66-424C-ABBC-9F3A7345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035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8D707-3388-448B-A60F-AE19A54E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2167E-A8DF-40AE-8769-F39817AB9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C5EA0-F1C5-4E39-A61D-51445AE6A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A8B1DF-4459-4606-84CD-D07053CC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61889-CA08-40DA-9D48-6A6073FBF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38566-2236-41DB-8319-B710859B9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30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E4FD-DFBD-4D68-A53C-9E2DE8A4D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21192-DA70-4CE6-A1DA-A49309C99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EA962-00C8-45AF-B9AE-B2F093717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1B20E-7100-460A-B797-69C6FB6AB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781CE2-EA9B-421B-8609-1EDE9A1A8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D0923-EE99-4FCF-81BA-A56DE260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B9B48F-6ACC-422F-8DD2-301D2B5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3BE32-2F6F-4A91-A52C-402A1BFA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32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12C7F-5F51-48B0-8936-8D636274D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905A0-A1D3-4A66-BBA2-2D333FB65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40190-7F46-4FF3-84E3-1A1D289DF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74B8E-618B-488A-982C-95FBC34F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964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6B8349-6B8C-45E5-B822-7B9A9D01B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0559B-190E-4ECF-9EDC-1F953E89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824AD-0D49-4AFF-A2C6-B03EFAE1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01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0289-CFB1-4BC2-93BC-D345B601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AC180-9499-4121-99EC-F0808414E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ABDB6-E26A-46E6-929E-73FF44E6C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93B9D-D2F2-4974-87D6-6A3F587B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9F42D-7986-4FBB-A47E-D509753F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28297-3E4B-421C-9295-69AFC1AC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062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1FD90-CFCE-4C71-BDC6-F68CEF669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A8444D-F361-40FA-BEE3-867F9805B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1BF9C-895E-4EA5-94A2-5716C2923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D239E-3261-4BE8-A844-4D514F07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8CE09-52E4-441A-9D8D-B9CCE362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C227F-1717-4DC1-802C-4D4BCA1A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36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3DCAE-3BB8-4B78-85A1-B670D830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EF86C-81AF-4E1F-8224-3E8E253F2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B6F6E-8B5B-4AD7-A711-3BD272A14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03BDA-0299-43E5-ABE5-2AEF2B4B02B3}" type="datetimeFigureOut">
              <a:rPr lang="nl-NL" smtClean="0"/>
              <a:t>27-07-2020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ABCC4-CBD2-4C4A-8B1F-F96A16B23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03A63-7A9E-426A-BD37-DFFA3CC0D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9D3AE-38DA-410D-8284-08C96B69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8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B8D9C-2AFC-E74F-8786-5A256550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nl-NL" sz="4100" dirty="0">
                <a:solidFill>
                  <a:srgbClr val="0070C0"/>
                </a:solidFill>
              </a:rPr>
              <a:t>Demo ETC &amp; MaaS (TOMP-API)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975678-6F68-2947-AA13-A550EF0C2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nl-NL" sz="1800" i="1" dirty="0">
                <a:solidFill>
                  <a:srgbClr val="000000"/>
                </a:solidFill>
              </a:rPr>
              <a:t>April 2020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678DC9-35E9-4E4D-9935-D18A1232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70" y="3047494"/>
            <a:ext cx="4141760" cy="1677412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124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vak 51">
            <a:extLst>
              <a:ext uri="{FF2B5EF4-FFF2-40B4-BE49-F238E27FC236}">
                <a16:creationId xmlns:a16="http://schemas.microsoft.com/office/drawing/2014/main" id="{8E6AA763-39B8-BA4E-BECF-95A50A2858F1}"/>
              </a:ext>
            </a:extLst>
          </p:cNvPr>
          <p:cNvSpPr txBox="1"/>
          <p:nvPr/>
        </p:nvSpPr>
        <p:spPr>
          <a:xfrm>
            <a:off x="1306345" y="1189968"/>
            <a:ext cx="993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Demo</a:t>
            </a:r>
          </a:p>
        </p:txBody>
      </p:sp>
      <p:pic>
        <p:nvPicPr>
          <p:cNvPr id="3" name="Afbeelding 2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DECE32F-A194-564E-B02D-44294D3E3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9123" r="71549" b="17676"/>
          <a:stretch/>
        </p:blipFill>
        <p:spPr>
          <a:xfrm>
            <a:off x="358359" y="1202335"/>
            <a:ext cx="772141" cy="8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5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vak 51">
            <a:extLst>
              <a:ext uri="{FF2B5EF4-FFF2-40B4-BE49-F238E27FC236}">
                <a16:creationId xmlns:a16="http://schemas.microsoft.com/office/drawing/2014/main" id="{8E6AA763-39B8-BA4E-BECF-95A50A2858F1}"/>
              </a:ext>
            </a:extLst>
          </p:cNvPr>
          <p:cNvSpPr txBox="1"/>
          <p:nvPr/>
        </p:nvSpPr>
        <p:spPr>
          <a:xfrm>
            <a:off x="1306345" y="1189968"/>
            <a:ext cx="993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Demo contents</a:t>
            </a:r>
          </a:p>
        </p:txBody>
      </p:sp>
      <p:pic>
        <p:nvPicPr>
          <p:cNvPr id="3" name="Afbeelding 2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DECE32F-A194-564E-B02D-44294D3E3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9123" r="71549" b="17676"/>
          <a:stretch/>
        </p:blipFill>
        <p:spPr>
          <a:xfrm>
            <a:off x="358359" y="1202335"/>
            <a:ext cx="772141" cy="80626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36E5893-B418-8B4D-B5F1-B8A1B85D201E}"/>
              </a:ext>
            </a:extLst>
          </p:cNvPr>
          <p:cNvSpPr txBox="1"/>
          <p:nvPr/>
        </p:nvSpPr>
        <p:spPr>
          <a:xfrm>
            <a:off x="358359" y="2379860"/>
            <a:ext cx="108789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Part 1</a:t>
            </a: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: Introduction and </a:t>
            </a:r>
            <a:r>
              <a:rPr lang="en-GB" sz="2400" i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booking phase</a:t>
            </a: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of the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Part 2</a:t>
            </a: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: Receival and processing of bookings at Transport Operators and Travel Right Stocks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Part 3</a:t>
            </a: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: The </a:t>
            </a:r>
            <a:r>
              <a:rPr lang="en-GB" sz="2400" i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trip execution</a:t>
            </a: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and conclusion of the demo, including a full overview of all messages sent</a:t>
            </a:r>
            <a:endParaRPr lang="en-GB" sz="20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362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vak 51">
            <a:extLst>
              <a:ext uri="{FF2B5EF4-FFF2-40B4-BE49-F238E27FC236}">
                <a16:creationId xmlns:a16="http://schemas.microsoft.com/office/drawing/2014/main" id="{8E6AA763-39B8-BA4E-BECF-95A50A2858F1}"/>
              </a:ext>
            </a:extLst>
          </p:cNvPr>
          <p:cNvSpPr txBox="1"/>
          <p:nvPr/>
        </p:nvSpPr>
        <p:spPr>
          <a:xfrm>
            <a:off x="1306345" y="1189968"/>
            <a:ext cx="993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Demo Part 1: Introduction and </a:t>
            </a:r>
            <a:r>
              <a:rPr lang="en-GB" sz="4800" i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booking phase</a:t>
            </a:r>
            <a:r>
              <a:rPr lang="en-GB" sz="4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of the demo </a:t>
            </a:r>
          </a:p>
        </p:txBody>
      </p:sp>
      <p:pic>
        <p:nvPicPr>
          <p:cNvPr id="3" name="Afbeelding 2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DECE32F-A194-564E-B02D-44294D3E3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9123" r="71549" b="17676"/>
          <a:stretch/>
        </p:blipFill>
        <p:spPr>
          <a:xfrm>
            <a:off x="358359" y="1202335"/>
            <a:ext cx="772141" cy="8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48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aS-Travel-Demo-Part1.mp4" descr="MaaS-Travel-Demo-Part1.mp4">
            <a:hlinkClick r:id="" action="ppaction://media"/>
            <a:extLst>
              <a:ext uri="{FF2B5EF4-FFF2-40B4-BE49-F238E27FC236}">
                <a16:creationId xmlns:a16="http://schemas.microsoft.com/office/drawing/2014/main" id="{8E768A3D-24C3-234E-B7E2-B7A8C79F26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25" y="0"/>
            <a:ext cx="1168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4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3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vak 51">
            <a:extLst>
              <a:ext uri="{FF2B5EF4-FFF2-40B4-BE49-F238E27FC236}">
                <a16:creationId xmlns:a16="http://schemas.microsoft.com/office/drawing/2014/main" id="{8E6AA763-39B8-BA4E-BECF-95A50A2858F1}"/>
              </a:ext>
            </a:extLst>
          </p:cNvPr>
          <p:cNvSpPr txBox="1"/>
          <p:nvPr/>
        </p:nvSpPr>
        <p:spPr>
          <a:xfrm>
            <a:off x="1306345" y="1189968"/>
            <a:ext cx="993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Demo Part 2: Receival and processing of bookings at Transport Operators and Travel Right Stocks</a:t>
            </a:r>
          </a:p>
        </p:txBody>
      </p:sp>
      <p:pic>
        <p:nvPicPr>
          <p:cNvPr id="3" name="Afbeelding 2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DECE32F-A194-564E-B02D-44294D3E3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9123" r="71549" b="17676"/>
          <a:stretch/>
        </p:blipFill>
        <p:spPr>
          <a:xfrm>
            <a:off x="358359" y="1202335"/>
            <a:ext cx="772141" cy="8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66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aS Travel Demo Part2">
            <a:hlinkClick r:id="" action="ppaction://media"/>
            <a:extLst>
              <a:ext uri="{FF2B5EF4-FFF2-40B4-BE49-F238E27FC236}">
                <a16:creationId xmlns:a16="http://schemas.microsoft.com/office/drawing/2014/main" id="{7F7E890B-F282-4F27-A6B4-43780D899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vak 51">
            <a:extLst>
              <a:ext uri="{FF2B5EF4-FFF2-40B4-BE49-F238E27FC236}">
                <a16:creationId xmlns:a16="http://schemas.microsoft.com/office/drawing/2014/main" id="{8E6AA763-39B8-BA4E-BECF-95A50A2858F1}"/>
              </a:ext>
            </a:extLst>
          </p:cNvPr>
          <p:cNvSpPr txBox="1"/>
          <p:nvPr/>
        </p:nvSpPr>
        <p:spPr>
          <a:xfrm>
            <a:off x="1306345" y="1189968"/>
            <a:ext cx="993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Demo Part 3: The </a:t>
            </a:r>
            <a:r>
              <a:rPr lang="en-GB" sz="4800" i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trip execution </a:t>
            </a:r>
            <a:r>
              <a:rPr lang="en-GB" sz="4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and conclusion of the demo, including a full overview of all messages sent</a:t>
            </a:r>
          </a:p>
        </p:txBody>
      </p:sp>
      <p:pic>
        <p:nvPicPr>
          <p:cNvPr id="3" name="Afbeelding 2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DECE32F-A194-564E-B02D-44294D3E3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9123" r="71549" b="17676"/>
          <a:stretch/>
        </p:blipFill>
        <p:spPr>
          <a:xfrm>
            <a:off x="358359" y="1202335"/>
            <a:ext cx="772141" cy="8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28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3_v2_tripEx_incl_bikeUnlock_lowQual">
            <a:hlinkClick r:id="" action="ppaction://media"/>
            <a:extLst>
              <a:ext uri="{FF2B5EF4-FFF2-40B4-BE49-F238E27FC236}">
                <a16:creationId xmlns:a16="http://schemas.microsoft.com/office/drawing/2014/main" id="{EC593D44-6A68-48D6-88BF-9CC97E3CF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7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36E5893-B418-8B4D-B5F1-B8A1B85D201E}"/>
              </a:ext>
            </a:extLst>
          </p:cNvPr>
          <p:cNvSpPr txBox="1"/>
          <p:nvPr/>
        </p:nvSpPr>
        <p:spPr>
          <a:xfrm>
            <a:off x="1130500" y="5481625"/>
            <a:ext cx="993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For any questions or inquiries, 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please contact us at </a:t>
            </a:r>
            <a:r>
              <a:rPr lang="en-GB" sz="2400" u="sng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info@acceptinstitute.eu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909DD0-CA95-2E46-B398-A7B78B20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70" y="3047494"/>
            <a:ext cx="4141760" cy="1677412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542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vak 51">
            <a:extLst>
              <a:ext uri="{FF2B5EF4-FFF2-40B4-BE49-F238E27FC236}">
                <a16:creationId xmlns:a16="http://schemas.microsoft.com/office/drawing/2014/main" id="{8E6AA763-39B8-BA4E-BECF-95A50A2858F1}"/>
              </a:ext>
            </a:extLst>
          </p:cNvPr>
          <p:cNvSpPr txBox="1"/>
          <p:nvPr/>
        </p:nvSpPr>
        <p:spPr>
          <a:xfrm>
            <a:off x="1306345" y="1189968"/>
            <a:ext cx="993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Content</a:t>
            </a:r>
          </a:p>
        </p:txBody>
      </p:sp>
      <p:pic>
        <p:nvPicPr>
          <p:cNvPr id="3" name="Afbeelding 2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DECE32F-A194-564E-B02D-44294D3E3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9123" r="71549" b="17676"/>
          <a:stretch/>
        </p:blipFill>
        <p:spPr>
          <a:xfrm>
            <a:off x="358359" y="1202335"/>
            <a:ext cx="772141" cy="80626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4A696DD-F9F9-8342-AA1A-5A00D36874A3}"/>
              </a:ext>
            </a:extLst>
          </p:cNvPr>
          <p:cNvSpPr txBox="1"/>
          <p:nvPr/>
        </p:nvSpPr>
        <p:spPr>
          <a:xfrm>
            <a:off x="358359" y="2379860"/>
            <a:ext cx="993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European Travellers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Demo – Assumptions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202471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vak 51">
            <a:extLst>
              <a:ext uri="{FF2B5EF4-FFF2-40B4-BE49-F238E27FC236}">
                <a16:creationId xmlns:a16="http://schemas.microsoft.com/office/drawing/2014/main" id="{8E6AA763-39B8-BA4E-BECF-95A50A2858F1}"/>
              </a:ext>
            </a:extLst>
          </p:cNvPr>
          <p:cNvSpPr txBox="1"/>
          <p:nvPr/>
        </p:nvSpPr>
        <p:spPr>
          <a:xfrm>
            <a:off x="1306345" y="1189968"/>
            <a:ext cx="993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pic>
        <p:nvPicPr>
          <p:cNvPr id="3" name="Afbeelding 2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DECE32F-A194-564E-B02D-44294D3E3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9123" r="71549" b="17676"/>
          <a:stretch/>
        </p:blipFill>
        <p:spPr>
          <a:xfrm>
            <a:off x="358359" y="1202335"/>
            <a:ext cx="772141" cy="80626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36E5893-B418-8B4D-B5F1-B8A1B85D201E}"/>
              </a:ext>
            </a:extLst>
          </p:cNvPr>
          <p:cNvSpPr txBox="1"/>
          <p:nvPr/>
        </p:nvSpPr>
        <p:spPr>
          <a:xfrm>
            <a:off x="358359" y="2379860"/>
            <a:ext cx="1087898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ACCEPT Institute contracted by Dutch Ministry of Transport and Water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Demo has the following goals: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2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Use a router infrastructure and a uniform transaction format (MaaS </a:t>
            </a:r>
            <a:r>
              <a:rPr lang="en-GB" sz="20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Datastring</a:t>
            </a:r>
            <a:r>
              <a:rPr lang="en-GB" sz="2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in a MaaS Message) for communication between MaaS Service Providers and Transport Operators;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2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Demo needs to be international and cross-border; and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2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Integrate (current version of) the TOMP-API.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Demo presented to Cross-border MaaS Pilot Limburg stakeholders: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Province of Limburg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Zuid-Limburg </a:t>
            </a:r>
            <a:r>
              <a:rPr lang="en-GB" sz="20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Bereikbaar</a:t>
            </a:r>
            <a:endParaRPr lang="en-GB" sz="20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Arriva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Aachener</a:t>
            </a:r>
            <a:r>
              <a:rPr lang="en-GB" sz="20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Verkerhsverbund</a:t>
            </a:r>
            <a:endParaRPr lang="en-GB" sz="20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138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vak 51">
            <a:extLst>
              <a:ext uri="{FF2B5EF4-FFF2-40B4-BE49-F238E27FC236}">
                <a16:creationId xmlns:a16="http://schemas.microsoft.com/office/drawing/2014/main" id="{8E6AA763-39B8-BA4E-BECF-95A50A2858F1}"/>
              </a:ext>
            </a:extLst>
          </p:cNvPr>
          <p:cNvSpPr txBox="1"/>
          <p:nvPr/>
        </p:nvSpPr>
        <p:spPr>
          <a:xfrm>
            <a:off x="1306345" y="1189968"/>
            <a:ext cx="993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European Travellers Club (ETC)</a:t>
            </a:r>
          </a:p>
        </p:txBody>
      </p:sp>
      <p:pic>
        <p:nvPicPr>
          <p:cNvPr id="3" name="Afbeelding 2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DECE32F-A194-564E-B02D-44294D3E3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9123" r="71549" b="17676"/>
          <a:stretch/>
        </p:blipFill>
        <p:spPr>
          <a:xfrm>
            <a:off x="358359" y="1202335"/>
            <a:ext cx="772141" cy="80626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36E5893-B418-8B4D-B5F1-B8A1B85D201E}"/>
              </a:ext>
            </a:extLst>
          </p:cNvPr>
          <p:cNvSpPr txBox="1"/>
          <p:nvPr/>
        </p:nvSpPr>
        <p:spPr>
          <a:xfrm>
            <a:off x="358359" y="2379860"/>
            <a:ext cx="993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ETC Architecture, interoperabele router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ETC Business Roles</a:t>
            </a:r>
          </a:p>
        </p:txBody>
      </p:sp>
    </p:spTree>
    <p:extLst>
      <p:ext uri="{BB962C8B-B14F-4D97-AF65-F5344CB8AC3E}">
        <p14:creationId xmlns:p14="http://schemas.microsoft.com/office/powerpoint/2010/main" val="212751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vak 51">
            <a:extLst>
              <a:ext uri="{FF2B5EF4-FFF2-40B4-BE49-F238E27FC236}">
                <a16:creationId xmlns:a16="http://schemas.microsoft.com/office/drawing/2014/main" id="{8E6AA763-39B8-BA4E-BECF-95A50A2858F1}"/>
              </a:ext>
            </a:extLst>
          </p:cNvPr>
          <p:cNvSpPr txBox="1"/>
          <p:nvPr/>
        </p:nvSpPr>
        <p:spPr>
          <a:xfrm>
            <a:off x="38500" y="130520"/>
            <a:ext cx="4765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j-lt"/>
              </a:rPr>
              <a:t>ETC Architecture and Usage of Router set up</a:t>
            </a:r>
            <a:endParaRPr lang="en-GB" sz="1600" b="1" i="1" dirty="0">
              <a:latin typeface="+mj-lt"/>
            </a:endParaRPr>
          </a:p>
        </p:txBody>
      </p:sp>
      <p:pic>
        <p:nvPicPr>
          <p:cNvPr id="27" name="Afbeelding 26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0682280C-2E0D-D34A-8CB9-D74530A0A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7" y="601599"/>
            <a:ext cx="10039096" cy="5654802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930786B6-811E-5441-B470-ECED19B9CD5D}"/>
              </a:ext>
            </a:extLst>
          </p:cNvPr>
          <p:cNvSpPr txBox="1"/>
          <p:nvPr/>
        </p:nvSpPr>
        <p:spPr>
          <a:xfrm>
            <a:off x="7322823" y="82392"/>
            <a:ext cx="4764506" cy="33547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j-lt"/>
              </a:rPr>
              <a:t>ETC Router set up</a:t>
            </a:r>
          </a:p>
          <a:p>
            <a:endParaRPr lang="en-GB" sz="14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GB" sz="1400" dirty="0">
                <a:latin typeface="+mj-lt"/>
              </a:rPr>
              <a:t>Funded by European subsidy (Horizon 2020 program)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+mj-lt"/>
              </a:rPr>
              <a:t>ACCEPT Institute (not-for-profit) will make available to all:</a:t>
            </a:r>
          </a:p>
          <a:p>
            <a:pPr marL="742950" lvl="1" indent="-285750">
              <a:buFontTx/>
              <a:buChar char="-"/>
            </a:pPr>
            <a:r>
              <a:rPr lang="en-GB" sz="1400" dirty="0">
                <a:latin typeface="+mj-lt"/>
              </a:rPr>
              <a:t>open specifications for the router infrastructure</a:t>
            </a:r>
          </a:p>
          <a:p>
            <a:pPr marL="742950" lvl="1" indent="-285750">
              <a:buFontTx/>
              <a:buChar char="-"/>
            </a:pPr>
            <a:r>
              <a:rPr lang="en-GB" sz="1400" dirty="0">
                <a:latin typeface="+mj-lt"/>
              </a:rPr>
              <a:t>open source for the API’s</a:t>
            </a:r>
          </a:p>
          <a:p>
            <a:pPr marL="742950" lvl="1" indent="-285750">
              <a:buFontTx/>
              <a:buChar char="-"/>
            </a:pPr>
            <a:r>
              <a:rPr lang="en-GB" sz="1400" dirty="0">
                <a:latin typeface="+mj-lt"/>
              </a:rPr>
              <a:t>router infrastructure and API’s at cost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+mj-lt"/>
              </a:rPr>
              <a:t>Currently in use by:</a:t>
            </a:r>
          </a:p>
          <a:p>
            <a:pPr marL="742950" lvl="1" indent="-285750">
              <a:buFontTx/>
              <a:buChar char="-"/>
            </a:pPr>
            <a:r>
              <a:rPr lang="en-GB" sz="1400" dirty="0">
                <a:latin typeface="+mj-lt"/>
              </a:rPr>
              <a:t>Learning Environment Dutch MaaS Pilots (Ministry of Infrastructure and Environment) </a:t>
            </a:r>
            <a:r>
              <a:rPr lang="en-GB" sz="1400" dirty="0">
                <a:latin typeface="+mj-lt"/>
                <a:sym typeface="Wingdings" pitchFamily="2" charset="2"/>
              </a:rPr>
              <a:t> </a:t>
            </a:r>
            <a:r>
              <a:rPr lang="en-GB" sz="1400" i="1" dirty="0">
                <a:latin typeface="+mj-lt"/>
                <a:sym typeface="Wingdings" pitchFamily="2" charset="2"/>
              </a:rPr>
              <a:t>slide 5</a:t>
            </a:r>
            <a:r>
              <a:rPr lang="en-GB" sz="1400" dirty="0">
                <a:latin typeface="+mj-lt"/>
              </a:rPr>
              <a:t>; and</a:t>
            </a:r>
          </a:p>
          <a:p>
            <a:pPr marL="742950" lvl="1" indent="-285750">
              <a:buFontTx/>
              <a:buChar char="-"/>
            </a:pPr>
            <a:r>
              <a:rPr lang="en-GB" sz="1400" dirty="0">
                <a:latin typeface="+mj-lt"/>
              </a:rPr>
              <a:t>Verkéiersverbond (Luxembourg Transport Authority) for Park &amp; Ride solution </a:t>
            </a:r>
            <a:r>
              <a:rPr lang="en-GB" sz="1400" dirty="0">
                <a:latin typeface="+mj-lt"/>
                <a:sym typeface="Wingdings" pitchFamily="2" charset="2"/>
              </a:rPr>
              <a:t> </a:t>
            </a:r>
            <a:r>
              <a:rPr lang="en-GB" sz="1400" i="1" dirty="0">
                <a:latin typeface="+mj-lt"/>
                <a:sym typeface="Wingdings" pitchFamily="2" charset="2"/>
              </a:rPr>
              <a:t>slide 6</a:t>
            </a:r>
            <a:r>
              <a:rPr lang="en-GB" sz="1400" dirty="0"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+mj-lt"/>
              </a:rPr>
              <a:t>Planned </a:t>
            </a:r>
            <a:r>
              <a:rPr lang="en-GB" sz="1400" dirty="0" err="1">
                <a:latin typeface="+mj-lt"/>
              </a:rPr>
              <a:t>useage</a:t>
            </a:r>
            <a:r>
              <a:rPr lang="en-GB" sz="1400" dirty="0">
                <a:latin typeface="+mj-lt"/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en-GB" sz="1400" dirty="0" err="1">
                <a:latin typeface="+mj-lt"/>
              </a:rPr>
              <a:t>Aachener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Verkehrsverbund</a:t>
            </a:r>
            <a:r>
              <a:rPr lang="en-GB" sz="1400" dirty="0">
                <a:latin typeface="+mj-lt"/>
              </a:rPr>
              <a:t> (AVV) for German </a:t>
            </a:r>
            <a:r>
              <a:rPr lang="en-GB" sz="1400" dirty="0" err="1">
                <a:latin typeface="+mj-lt"/>
              </a:rPr>
              <a:t>EasyConnect</a:t>
            </a:r>
            <a:r>
              <a:rPr lang="en-GB" sz="1400" dirty="0">
                <a:latin typeface="+mj-lt"/>
              </a:rPr>
              <a:t> project.</a:t>
            </a:r>
          </a:p>
        </p:txBody>
      </p:sp>
    </p:spTree>
    <p:extLst>
      <p:ext uri="{BB962C8B-B14F-4D97-AF65-F5344CB8AC3E}">
        <p14:creationId xmlns:p14="http://schemas.microsoft.com/office/powerpoint/2010/main" val="146620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Afbeelding 52" descr="Afbeelding met mensen, telefoon, neerleggen&#10;&#10;Automatisch gegenereerde beschrijving">
            <a:extLst>
              <a:ext uri="{FF2B5EF4-FFF2-40B4-BE49-F238E27FC236}">
                <a16:creationId xmlns:a16="http://schemas.microsoft.com/office/drawing/2014/main" id="{F6430CF8-22DE-C549-9618-DAC05202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38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Afbeelding 60" descr="Afbeelding met mobiele telefoon, tafel, telefoon, klein&#10;&#10;Automatisch gegenereerde beschrijving">
            <a:extLst>
              <a:ext uri="{FF2B5EF4-FFF2-40B4-BE49-F238E27FC236}">
                <a16:creationId xmlns:a16="http://schemas.microsoft.com/office/drawing/2014/main" id="{1ED6B18D-EFE4-B340-A7CD-8C5E258E8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7"/>
            <a:ext cx="12192000" cy="66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40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vak 51">
            <a:extLst>
              <a:ext uri="{FF2B5EF4-FFF2-40B4-BE49-F238E27FC236}">
                <a16:creationId xmlns:a16="http://schemas.microsoft.com/office/drawing/2014/main" id="{8E6AA763-39B8-BA4E-BECF-95A50A2858F1}"/>
              </a:ext>
            </a:extLst>
          </p:cNvPr>
          <p:cNvSpPr txBox="1"/>
          <p:nvPr/>
        </p:nvSpPr>
        <p:spPr>
          <a:xfrm>
            <a:off x="1306345" y="1189968"/>
            <a:ext cx="993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Demo - Assumptions</a:t>
            </a:r>
          </a:p>
        </p:txBody>
      </p:sp>
      <p:pic>
        <p:nvPicPr>
          <p:cNvPr id="3" name="Afbeelding 2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DECE32F-A194-564E-B02D-44294D3E3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9123" r="71549" b="17676"/>
          <a:stretch/>
        </p:blipFill>
        <p:spPr>
          <a:xfrm>
            <a:off x="358359" y="1202335"/>
            <a:ext cx="772141" cy="8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48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Afbeelding 56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A078C442-8304-0F4D-AF98-F5DB66B2E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50"/>
            <a:ext cx="12192000" cy="67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134A66149426428C792E3EB52A739B" ma:contentTypeVersion="12" ma:contentTypeDescription="Create a new document." ma:contentTypeScope="" ma:versionID="4663cefab76a105b6497ec72c1ca904a">
  <xsd:schema xmlns:xsd="http://www.w3.org/2001/XMLSchema" xmlns:xs="http://www.w3.org/2001/XMLSchema" xmlns:p="http://schemas.microsoft.com/office/2006/metadata/properties" xmlns:ns3="0ff9fb1d-f2cc-4fdc-8670-39219a73e8a5" xmlns:ns4="0a2e24e3-f3aa-4395-bef8-2bfe8e209e36" targetNamespace="http://schemas.microsoft.com/office/2006/metadata/properties" ma:root="true" ma:fieldsID="6293e1ce12b332d2b8b42549d52d08cc" ns3:_="" ns4:_="">
    <xsd:import namespace="0ff9fb1d-f2cc-4fdc-8670-39219a73e8a5"/>
    <xsd:import namespace="0a2e24e3-f3aa-4395-bef8-2bfe8e209e3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9fb1d-f2cc-4fdc-8670-39219a73e8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e24e3-f3aa-4395-bef8-2bfe8e209e3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5A72FC-5A18-478C-B5A6-C1CF2B4A2CE9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0ff9fb1d-f2cc-4fdc-8670-39219a73e8a5"/>
    <ds:schemaRef ds:uri="http://purl.org/dc/elements/1.1/"/>
    <ds:schemaRef ds:uri="http://www.w3.org/XML/1998/namespace"/>
    <ds:schemaRef ds:uri="0a2e24e3-f3aa-4395-bef8-2bfe8e209e3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97D5179-A197-4C5B-9611-AA72481EEC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F234C2-B9AA-4FE2-BDF1-BED687C508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f9fb1d-f2cc-4fdc-8670-39219a73e8a5"/>
    <ds:schemaRef ds:uri="0a2e24e3-f3aa-4395-bef8-2bfe8e209e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Macintosh PowerPoint</Application>
  <PresentationFormat>Breedbeeld</PresentationFormat>
  <Paragraphs>47</Paragraphs>
  <Slides>18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Demo ETC &amp; MaaS (TOMP-API)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 ETC &amp; MaaS (TOMP-API)</dc:title>
  <dc:creator>roel.testroote</dc:creator>
  <cp:lastModifiedBy>roel.testroote</cp:lastModifiedBy>
  <cp:revision>20</cp:revision>
  <dcterms:created xsi:type="dcterms:W3CDTF">2020-04-24T06:08:14Z</dcterms:created>
  <dcterms:modified xsi:type="dcterms:W3CDTF">2020-07-27T09:53:34Z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0x01010044134A66149426428C792E3EB52A739B</vt:lpwstr>
  </property>
</Properties>
</file>